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p:scale>
          <a:sx n="66" d="100"/>
          <a:sy n="66" d="100"/>
        </p:scale>
        <p:origin x="600"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40D097-F2D0-4ED6-AEDE-E1E5E7D8C03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631389D5-C638-41D7-B18C-3D53F01933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396AB99F-151D-4034-BE84-4CBF3FB8C4D2}"/>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5" name="Fußzeilenplatzhalter 4">
            <a:extLst>
              <a:ext uri="{FF2B5EF4-FFF2-40B4-BE49-F238E27FC236}">
                <a16:creationId xmlns:a16="http://schemas.microsoft.com/office/drawing/2014/main" id="{9528C93B-3C9D-48F5-BBB6-5D0413759A45}"/>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D7FA70C-A28D-4D38-B5B3-975CA26D097E}"/>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267210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F205A3-844E-42A5-9543-1CB4F3B3391D}"/>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4CB55DFB-6BC9-4480-8043-B96EBD09D85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B0FA1D9-4320-4470-A4E6-A85441A33105}"/>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5" name="Fußzeilenplatzhalter 4">
            <a:extLst>
              <a:ext uri="{FF2B5EF4-FFF2-40B4-BE49-F238E27FC236}">
                <a16:creationId xmlns:a16="http://schemas.microsoft.com/office/drawing/2014/main" id="{778F8F04-B472-4639-AE23-52E099C5588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A45396E-05B7-40D1-9305-57EE2B00F07E}"/>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359714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B67CDF9-7400-4E58-9B85-A72D074C5C58}"/>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5AC7FCE-1F2E-4DAA-85DA-2448224ECC45}"/>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7D9B0A6-3E21-4CE7-81D2-AD0F328FD063}"/>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5" name="Fußzeilenplatzhalter 4">
            <a:extLst>
              <a:ext uri="{FF2B5EF4-FFF2-40B4-BE49-F238E27FC236}">
                <a16:creationId xmlns:a16="http://schemas.microsoft.com/office/drawing/2014/main" id="{7C6A468F-C60C-40A4-AEB0-A7256B805948}"/>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180FD79-0CD5-4563-8B89-1F7A364A0F77}"/>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3058944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E61A4E-D0D4-459E-BD59-E4AF28FB8BE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BC4ED27-87B0-429B-B754-AC6C07A97300}"/>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ABCFABF-823E-46AA-872E-9B56726B5027}"/>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5" name="Fußzeilenplatzhalter 4">
            <a:extLst>
              <a:ext uri="{FF2B5EF4-FFF2-40B4-BE49-F238E27FC236}">
                <a16:creationId xmlns:a16="http://schemas.microsoft.com/office/drawing/2014/main" id="{7364C22A-02E6-4AD5-A2DF-B82C2ED028F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9D45F6-73F7-48CA-9F57-E013C7AD5809}"/>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108149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3B1BF0-9A85-47CB-BC13-206845F335C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635CA72-8689-4FEA-A729-5E4E9254DB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09ED2801-699E-43CE-A22E-7B7B47D7EC53}"/>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5" name="Fußzeilenplatzhalter 4">
            <a:extLst>
              <a:ext uri="{FF2B5EF4-FFF2-40B4-BE49-F238E27FC236}">
                <a16:creationId xmlns:a16="http://schemas.microsoft.com/office/drawing/2014/main" id="{FAF47A02-545D-47BB-A9CE-2234B16613D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FCE0A64-D33B-44B9-A212-7B6822447F40}"/>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2649007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65FEC3-629E-47CF-A307-8843806EC36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7F6D5E2-D7C2-4B70-92AA-67930E3AC3B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D4EE1C8-C2F1-4EBD-BA7A-F33AD87F56FF}"/>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7592E936-6E3A-4DA1-8B1C-C7447191FE17}"/>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6" name="Fußzeilenplatzhalter 5">
            <a:extLst>
              <a:ext uri="{FF2B5EF4-FFF2-40B4-BE49-F238E27FC236}">
                <a16:creationId xmlns:a16="http://schemas.microsoft.com/office/drawing/2014/main" id="{D3F8B8CF-B2D4-4A32-91B8-2586A311598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35286B44-B9AD-4E74-A3BF-5E09027DEB64}"/>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115790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9BAEF6-D2B4-4236-B8C2-087A021B792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78CE7BE-FA70-4507-B54D-476D636D8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E403895F-EC26-43AC-846A-B1A0126113F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9E22A0B-E7BF-487D-98D0-F17207411E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08C761B-17B5-4833-B5EC-F043CDA4D0C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D449CCE9-48D9-4854-81E0-418FA740A4C5}"/>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8" name="Fußzeilenplatzhalter 7">
            <a:extLst>
              <a:ext uri="{FF2B5EF4-FFF2-40B4-BE49-F238E27FC236}">
                <a16:creationId xmlns:a16="http://schemas.microsoft.com/office/drawing/2014/main" id="{E0EB84BD-594C-411B-9582-1BD4CA558CE4}"/>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FBA4DC6B-B89B-427B-810D-95E678B57EA3}"/>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2526347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080BC2-8515-40D6-A2C1-1A5C289F870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0D76733-2AA5-4E3D-B1EF-7F7FC815C879}"/>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4" name="Fußzeilenplatzhalter 3">
            <a:extLst>
              <a:ext uri="{FF2B5EF4-FFF2-40B4-BE49-F238E27FC236}">
                <a16:creationId xmlns:a16="http://schemas.microsoft.com/office/drawing/2014/main" id="{23C9614E-092F-4088-B413-55D73E5F8009}"/>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AF886A3D-2687-4BC1-ADB9-08E14EB11BE2}"/>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1189905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F7C6764-F7C5-4A92-B5F4-89D8AEACD2E1}"/>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3" name="Fußzeilenplatzhalter 2">
            <a:extLst>
              <a:ext uri="{FF2B5EF4-FFF2-40B4-BE49-F238E27FC236}">
                <a16:creationId xmlns:a16="http://schemas.microsoft.com/office/drawing/2014/main" id="{66E13CD9-6C9B-42B8-8C09-6F1103A3038F}"/>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2E769D14-1008-407D-A98D-75028172D520}"/>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1153153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6C5C09-3329-43DE-8112-12D7E97FD30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1FC40D2-DEAC-44D2-808C-F9B41020CF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5670C32-D42E-421B-BED3-5FED1B58D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6EF4916-EB6C-4D82-883A-6FA7E31789AD}"/>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6" name="Fußzeilenplatzhalter 5">
            <a:extLst>
              <a:ext uri="{FF2B5EF4-FFF2-40B4-BE49-F238E27FC236}">
                <a16:creationId xmlns:a16="http://schemas.microsoft.com/office/drawing/2014/main" id="{80170EF9-DE0E-4924-8B65-6DE1BBFAC5A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1B89C28-EDB2-4B5B-9483-1FF06207AD89}"/>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1999441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523C33-CAF9-4875-BF57-08950572FDA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5D5AAF4A-68AD-4ACB-9A94-5E7BEE8C70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CB1B588E-F66D-45F9-BF5D-936850B99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B7DAA70-4324-4205-9A5A-EF310A4765D8}"/>
              </a:ext>
            </a:extLst>
          </p:cNvPr>
          <p:cNvSpPr>
            <a:spLocks noGrp="1"/>
          </p:cNvSpPr>
          <p:nvPr>
            <p:ph type="dt" sz="half" idx="10"/>
          </p:nvPr>
        </p:nvSpPr>
        <p:spPr/>
        <p:txBody>
          <a:bodyPr/>
          <a:lstStyle/>
          <a:p>
            <a:fld id="{328A4234-945F-41CA-8248-56FB6FDA4437}" type="datetimeFigureOut">
              <a:rPr lang="de-DE" smtClean="0"/>
              <a:t>06.04.2021</a:t>
            </a:fld>
            <a:endParaRPr lang="de-DE"/>
          </a:p>
        </p:txBody>
      </p:sp>
      <p:sp>
        <p:nvSpPr>
          <p:cNvPr id="6" name="Fußzeilenplatzhalter 5">
            <a:extLst>
              <a:ext uri="{FF2B5EF4-FFF2-40B4-BE49-F238E27FC236}">
                <a16:creationId xmlns:a16="http://schemas.microsoft.com/office/drawing/2014/main" id="{B608B88D-9A42-4B6F-84C1-411E553013C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2469C5F-590E-4C93-98F7-468B9B617ECA}"/>
              </a:ext>
            </a:extLst>
          </p:cNvPr>
          <p:cNvSpPr>
            <a:spLocks noGrp="1"/>
          </p:cNvSpPr>
          <p:nvPr>
            <p:ph type="sldNum" sz="quarter" idx="12"/>
          </p:nvPr>
        </p:nvSpPr>
        <p:spPr/>
        <p:txBody>
          <a:bodyPr/>
          <a:lstStyle/>
          <a:p>
            <a:fld id="{112E6134-E675-4E69-9466-DE913B781812}" type="slidenum">
              <a:rPr lang="de-DE" smtClean="0"/>
              <a:t>‹Nr.›</a:t>
            </a:fld>
            <a:endParaRPr lang="de-DE"/>
          </a:p>
        </p:txBody>
      </p:sp>
    </p:spTree>
    <p:extLst>
      <p:ext uri="{BB962C8B-B14F-4D97-AF65-F5344CB8AC3E}">
        <p14:creationId xmlns:p14="http://schemas.microsoft.com/office/powerpoint/2010/main" val="385482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C7C087D-CE86-4E45-9346-89AF195C48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69797A11-BD1B-475C-A462-BE9782A3B9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EE26028-BB44-49B7-991D-7695ADD82E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8A4234-945F-41CA-8248-56FB6FDA4437}" type="datetimeFigureOut">
              <a:rPr lang="de-DE" smtClean="0"/>
              <a:t>06.04.2021</a:t>
            </a:fld>
            <a:endParaRPr lang="de-DE"/>
          </a:p>
        </p:txBody>
      </p:sp>
      <p:sp>
        <p:nvSpPr>
          <p:cNvPr id="5" name="Fußzeilenplatzhalter 4">
            <a:extLst>
              <a:ext uri="{FF2B5EF4-FFF2-40B4-BE49-F238E27FC236}">
                <a16:creationId xmlns:a16="http://schemas.microsoft.com/office/drawing/2014/main" id="{0E19BFE2-33CA-418A-87CC-380C174C4E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A927833C-3D25-497D-BE69-28CF57ACFC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E6134-E675-4E69-9466-DE913B781812}" type="slidenum">
              <a:rPr lang="de-DE" smtClean="0"/>
              <a:t>‹Nr.›</a:t>
            </a:fld>
            <a:endParaRPr lang="de-DE"/>
          </a:p>
        </p:txBody>
      </p:sp>
    </p:spTree>
    <p:extLst>
      <p:ext uri="{BB962C8B-B14F-4D97-AF65-F5344CB8AC3E}">
        <p14:creationId xmlns:p14="http://schemas.microsoft.com/office/powerpoint/2010/main" val="528188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a:extLst>
              <a:ext uri="{FF2B5EF4-FFF2-40B4-BE49-F238E27FC236}">
                <a16:creationId xmlns:a16="http://schemas.microsoft.com/office/drawing/2014/main" id="{240C5597-FF10-4FA6-B250-A34D1E47D98B}"/>
              </a:ext>
            </a:extLst>
          </p:cNvPr>
          <p:cNvGrpSpPr/>
          <p:nvPr/>
        </p:nvGrpSpPr>
        <p:grpSpPr>
          <a:xfrm>
            <a:off x="0" y="0"/>
            <a:ext cx="12192000" cy="6858002"/>
            <a:chOff x="0" y="8107678"/>
            <a:chExt cx="12192000" cy="6858002"/>
          </a:xfrm>
        </p:grpSpPr>
        <p:pic>
          <p:nvPicPr>
            <p:cNvPr id="15" name="Grafik 14">
              <a:extLst>
                <a:ext uri="{FF2B5EF4-FFF2-40B4-BE49-F238E27FC236}">
                  <a16:creationId xmlns:a16="http://schemas.microsoft.com/office/drawing/2014/main" id="{8FBC8BD2-90E7-4033-B8AE-DA23AC9B7B5C}"/>
                </a:ext>
              </a:extLst>
            </p:cNvPr>
            <p:cNvPicPr>
              <a:picLocks noChangeAspect="1"/>
            </p:cNvPicPr>
            <p:nvPr/>
          </p:nvPicPr>
          <p:blipFill rotWithShape="1">
            <a:blip r:embed="rId2">
              <a:extLst>
                <a:ext uri="{28A0092B-C50C-407E-A947-70E740481C1C}">
                  <a14:useLocalDpi xmlns:a14="http://schemas.microsoft.com/office/drawing/2010/main" val="0"/>
                </a:ext>
              </a:extLst>
            </a:blip>
            <a:srcRect b="1573"/>
            <a:stretch/>
          </p:blipFill>
          <p:spPr>
            <a:xfrm>
              <a:off x="0" y="8107679"/>
              <a:ext cx="12192000" cy="6858001"/>
            </a:xfrm>
            <a:prstGeom prst="rect">
              <a:avLst/>
            </a:prstGeom>
          </p:spPr>
        </p:pic>
        <p:sp>
          <p:nvSpPr>
            <p:cNvPr id="16" name="Rechteck 15">
              <a:extLst>
                <a:ext uri="{FF2B5EF4-FFF2-40B4-BE49-F238E27FC236}">
                  <a16:creationId xmlns:a16="http://schemas.microsoft.com/office/drawing/2014/main" id="{04473731-AB23-4FE8-97DD-C688EE20261B}"/>
                </a:ext>
              </a:extLst>
            </p:cNvPr>
            <p:cNvSpPr/>
            <p:nvPr/>
          </p:nvSpPr>
          <p:spPr>
            <a:xfrm>
              <a:off x="0" y="8107678"/>
              <a:ext cx="12192000" cy="685800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3" name="Grafik 12">
            <a:extLst>
              <a:ext uri="{FF2B5EF4-FFF2-40B4-BE49-F238E27FC236}">
                <a16:creationId xmlns:a16="http://schemas.microsoft.com/office/drawing/2014/main" id="{DCE74471-0510-479B-A677-FE41989C9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3614" y="-1770148"/>
            <a:ext cx="10164772" cy="10164772"/>
          </a:xfrm>
          <a:prstGeom prst="rect">
            <a:avLst/>
          </a:prstGeom>
        </p:spPr>
      </p:pic>
      <p:sp>
        <p:nvSpPr>
          <p:cNvPr id="6" name="Textfeld 5">
            <a:extLst>
              <a:ext uri="{FF2B5EF4-FFF2-40B4-BE49-F238E27FC236}">
                <a16:creationId xmlns:a16="http://schemas.microsoft.com/office/drawing/2014/main" id="{9074A045-557E-441B-9C50-768E386C0D91}"/>
              </a:ext>
            </a:extLst>
          </p:cNvPr>
          <p:cNvSpPr txBox="1"/>
          <p:nvPr/>
        </p:nvSpPr>
        <p:spPr>
          <a:xfrm>
            <a:off x="3986582" y="3439564"/>
            <a:ext cx="4218836" cy="1438535"/>
          </a:xfrm>
          <a:prstGeom prst="rect">
            <a:avLst/>
          </a:prstGeom>
          <a:noFill/>
        </p:spPr>
        <p:txBody>
          <a:bodyPr wrap="square" rtlCol="0">
            <a:spAutoFit/>
          </a:bodyPr>
          <a:lstStyle/>
          <a:p>
            <a:pPr>
              <a:lnSpc>
                <a:spcPct val="80000"/>
              </a:lnSpc>
            </a:pPr>
            <a:r>
              <a:rPr lang="de-DE" sz="5400" dirty="0">
                <a:solidFill>
                  <a:schemeClr val="bg1"/>
                </a:solidFill>
              </a:rPr>
              <a:t>Wallet </a:t>
            </a:r>
            <a:br>
              <a:rPr lang="de-DE" sz="5400" dirty="0">
                <a:solidFill>
                  <a:schemeClr val="bg1"/>
                </a:solidFill>
              </a:rPr>
            </a:br>
            <a:r>
              <a:rPr lang="de-DE" sz="5400" dirty="0">
                <a:solidFill>
                  <a:schemeClr val="bg1"/>
                </a:solidFill>
              </a:rPr>
              <a:t>Project</a:t>
            </a:r>
          </a:p>
        </p:txBody>
      </p:sp>
      <p:sp>
        <p:nvSpPr>
          <p:cNvPr id="7" name="Textfeld 6">
            <a:extLst>
              <a:ext uri="{FF2B5EF4-FFF2-40B4-BE49-F238E27FC236}">
                <a16:creationId xmlns:a16="http://schemas.microsoft.com/office/drawing/2014/main" id="{79A62989-0DA5-40FC-AE77-878D9A91AA38}"/>
              </a:ext>
            </a:extLst>
          </p:cNvPr>
          <p:cNvSpPr txBox="1"/>
          <p:nvPr/>
        </p:nvSpPr>
        <p:spPr>
          <a:xfrm>
            <a:off x="179548" y="99975"/>
            <a:ext cx="6763193" cy="369332"/>
          </a:xfrm>
          <a:prstGeom prst="rect">
            <a:avLst/>
          </a:prstGeom>
          <a:noFill/>
        </p:spPr>
        <p:txBody>
          <a:bodyPr wrap="square" rtlCol="0">
            <a:spAutoFit/>
          </a:bodyPr>
          <a:lstStyle/>
          <a:p>
            <a:r>
              <a:rPr lang="de-DE" dirty="0">
                <a:latin typeface="+mj-lt"/>
              </a:rPr>
              <a:t>User Interface Design </a:t>
            </a:r>
            <a:r>
              <a:rPr lang="de-DE" b="0" i="0" dirty="0">
                <a:solidFill>
                  <a:srgbClr val="202122"/>
                </a:solidFill>
                <a:effectLst/>
                <a:latin typeface="+mj-lt"/>
              </a:rPr>
              <a:t>| </a:t>
            </a:r>
            <a:r>
              <a:rPr lang="de-DE" dirty="0">
                <a:latin typeface="+mj-lt"/>
              </a:rPr>
              <a:t>Daniel Apfel</a:t>
            </a:r>
          </a:p>
        </p:txBody>
      </p:sp>
      <p:sp>
        <p:nvSpPr>
          <p:cNvPr id="8" name="Textfeld 7">
            <a:extLst>
              <a:ext uri="{FF2B5EF4-FFF2-40B4-BE49-F238E27FC236}">
                <a16:creationId xmlns:a16="http://schemas.microsoft.com/office/drawing/2014/main" id="{D30F8B7E-142F-4D8C-9058-FE60C19AF7D1}"/>
              </a:ext>
            </a:extLst>
          </p:cNvPr>
          <p:cNvSpPr txBox="1"/>
          <p:nvPr/>
        </p:nvSpPr>
        <p:spPr>
          <a:xfrm>
            <a:off x="3986582" y="2920023"/>
            <a:ext cx="3721125" cy="461665"/>
          </a:xfrm>
          <a:prstGeom prst="rect">
            <a:avLst/>
          </a:prstGeom>
          <a:noFill/>
        </p:spPr>
        <p:txBody>
          <a:bodyPr wrap="square" rtlCol="0">
            <a:spAutoFit/>
          </a:bodyPr>
          <a:lstStyle/>
          <a:p>
            <a:r>
              <a:rPr lang="de-DE" sz="2400" dirty="0">
                <a:solidFill>
                  <a:schemeClr val="bg1"/>
                </a:solidFill>
                <a:latin typeface="+mj-lt"/>
              </a:rPr>
              <a:t>Aufgabe #02</a:t>
            </a:r>
          </a:p>
        </p:txBody>
      </p:sp>
    </p:spTree>
    <p:extLst>
      <p:ext uri="{BB962C8B-B14F-4D97-AF65-F5344CB8AC3E}">
        <p14:creationId xmlns:p14="http://schemas.microsoft.com/office/powerpoint/2010/main" val="3580253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F2BEF5C4-485D-4922-A8E9-250F516E99A8}"/>
              </a:ext>
            </a:extLst>
          </p:cNvPr>
          <p:cNvGrpSpPr/>
          <p:nvPr/>
        </p:nvGrpSpPr>
        <p:grpSpPr>
          <a:xfrm>
            <a:off x="0" y="0"/>
            <a:ext cx="12192000" cy="6858002"/>
            <a:chOff x="0" y="8107678"/>
            <a:chExt cx="12192000" cy="6858002"/>
          </a:xfrm>
        </p:grpSpPr>
        <p:pic>
          <p:nvPicPr>
            <p:cNvPr id="10" name="Grafik 9">
              <a:extLst>
                <a:ext uri="{FF2B5EF4-FFF2-40B4-BE49-F238E27FC236}">
                  <a16:creationId xmlns:a16="http://schemas.microsoft.com/office/drawing/2014/main" id="{194C3E6F-06B1-4DCD-A69D-07193357536F}"/>
                </a:ext>
              </a:extLst>
            </p:cNvPr>
            <p:cNvPicPr>
              <a:picLocks noChangeAspect="1"/>
            </p:cNvPicPr>
            <p:nvPr/>
          </p:nvPicPr>
          <p:blipFill rotWithShape="1">
            <a:blip r:embed="rId2">
              <a:extLst>
                <a:ext uri="{28A0092B-C50C-407E-A947-70E740481C1C}">
                  <a14:useLocalDpi xmlns:a14="http://schemas.microsoft.com/office/drawing/2010/main" val="0"/>
                </a:ext>
              </a:extLst>
            </a:blip>
            <a:srcRect b="1573"/>
            <a:stretch/>
          </p:blipFill>
          <p:spPr>
            <a:xfrm>
              <a:off x="0" y="8107679"/>
              <a:ext cx="12192000" cy="6858001"/>
            </a:xfrm>
            <a:prstGeom prst="rect">
              <a:avLst/>
            </a:prstGeom>
          </p:spPr>
        </p:pic>
        <p:sp>
          <p:nvSpPr>
            <p:cNvPr id="11" name="Rechteck 10">
              <a:extLst>
                <a:ext uri="{FF2B5EF4-FFF2-40B4-BE49-F238E27FC236}">
                  <a16:creationId xmlns:a16="http://schemas.microsoft.com/office/drawing/2014/main" id="{CB0D1DE0-C0B4-4D8D-B96B-5E17E46213E0}"/>
                </a:ext>
              </a:extLst>
            </p:cNvPr>
            <p:cNvSpPr/>
            <p:nvPr/>
          </p:nvSpPr>
          <p:spPr>
            <a:xfrm>
              <a:off x="0" y="8107678"/>
              <a:ext cx="12192000" cy="685800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 name="Textfeld 3">
            <a:extLst>
              <a:ext uri="{FF2B5EF4-FFF2-40B4-BE49-F238E27FC236}">
                <a16:creationId xmlns:a16="http://schemas.microsoft.com/office/drawing/2014/main" id="{DDB09A48-CD05-4E04-B90C-FD666F388D36}"/>
              </a:ext>
            </a:extLst>
          </p:cNvPr>
          <p:cNvSpPr txBox="1"/>
          <p:nvPr/>
        </p:nvSpPr>
        <p:spPr>
          <a:xfrm>
            <a:off x="596236" y="302423"/>
            <a:ext cx="6763193" cy="830997"/>
          </a:xfrm>
          <a:prstGeom prst="rect">
            <a:avLst/>
          </a:prstGeom>
          <a:noFill/>
        </p:spPr>
        <p:txBody>
          <a:bodyPr wrap="square" rtlCol="0">
            <a:spAutoFit/>
          </a:bodyPr>
          <a:lstStyle/>
          <a:p>
            <a:r>
              <a:rPr lang="de-DE" sz="4800" dirty="0"/>
              <a:t>#1 Top-</a:t>
            </a:r>
            <a:r>
              <a:rPr lang="de-DE" sz="4800" dirty="0" err="1"/>
              <a:t>Findings</a:t>
            </a:r>
            <a:endParaRPr lang="de-DE" sz="4800" dirty="0"/>
          </a:p>
        </p:txBody>
      </p:sp>
      <p:sp>
        <p:nvSpPr>
          <p:cNvPr id="5" name="Textfeld 4">
            <a:extLst>
              <a:ext uri="{FF2B5EF4-FFF2-40B4-BE49-F238E27FC236}">
                <a16:creationId xmlns:a16="http://schemas.microsoft.com/office/drawing/2014/main" id="{F89329EF-0B28-4F5E-9C34-86AB2014AD1E}"/>
              </a:ext>
            </a:extLst>
          </p:cNvPr>
          <p:cNvSpPr txBox="1"/>
          <p:nvPr/>
        </p:nvSpPr>
        <p:spPr>
          <a:xfrm>
            <a:off x="596236" y="2093054"/>
            <a:ext cx="6763193" cy="363176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de-DE" sz="1400" i="1" dirty="0"/>
              <a:t>Welche Geldbörse benutzt du aktuelle? Wie zufrieden bist du mit der Geldbörse?</a:t>
            </a:r>
            <a:br>
              <a:rPr lang="de-DE" sz="1400" dirty="0"/>
            </a:br>
            <a:r>
              <a:rPr lang="de-DE" sz="1400" dirty="0"/>
              <a:t>Zur zeit benutzte ich den </a:t>
            </a:r>
            <a:r>
              <a:rPr lang="de-DE" sz="1400" dirty="0" err="1"/>
              <a:t>iClip</a:t>
            </a:r>
            <a:r>
              <a:rPr lang="de-DE" sz="1400" dirty="0"/>
              <a:t> und ich bin sehr zufrieden damit.</a:t>
            </a:r>
          </a:p>
          <a:p>
            <a:pPr marL="285750" indent="-285750">
              <a:spcAft>
                <a:spcPts val="600"/>
              </a:spcAft>
              <a:buFont typeface="Arial" panose="020B0604020202020204" pitchFamily="34" charset="0"/>
              <a:buChar char="•"/>
            </a:pPr>
            <a:r>
              <a:rPr lang="de-DE" sz="1400" i="1" dirty="0"/>
              <a:t>Wie bezahlst du in der Regel?</a:t>
            </a:r>
            <a:br>
              <a:rPr lang="de-DE" sz="1400" i="1" dirty="0"/>
            </a:br>
            <a:r>
              <a:rPr lang="de-DE" sz="1400" dirty="0"/>
              <a:t>Meistens benutze ich meine Smartwatch zum bezahlen, wenn dies nicht möglich ist zahle ich mit Bargeld</a:t>
            </a:r>
          </a:p>
          <a:p>
            <a:pPr marL="285750" indent="-285750">
              <a:spcAft>
                <a:spcPts val="600"/>
              </a:spcAft>
              <a:buFont typeface="Arial" panose="020B0604020202020204" pitchFamily="34" charset="0"/>
              <a:buChar char="•"/>
            </a:pPr>
            <a:r>
              <a:rPr lang="de-DE" sz="1400" i="1" dirty="0"/>
              <a:t>Was machst du mit dem Kleingeld?</a:t>
            </a:r>
            <a:br>
              <a:rPr lang="de-DE" sz="1400" dirty="0"/>
            </a:br>
            <a:r>
              <a:rPr lang="de-DE" sz="1400" dirty="0"/>
              <a:t>Meine Brieftasche hat kein Bargeldfach, deswegen mache ich das Kleingeld dann immer in meine Hosentasche.</a:t>
            </a:r>
          </a:p>
          <a:p>
            <a:pPr marL="285750" indent="-285750">
              <a:spcAft>
                <a:spcPts val="600"/>
              </a:spcAft>
              <a:buFont typeface="Arial" panose="020B0604020202020204" pitchFamily="34" charset="0"/>
              <a:buChar char="•"/>
            </a:pPr>
            <a:r>
              <a:rPr lang="de-DE" sz="1400" i="1" dirty="0"/>
              <a:t>Wie würde deine Ideale Geldbörse aussehen? </a:t>
            </a:r>
            <a:br>
              <a:rPr lang="de-DE" sz="1400" i="1" dirty="0"/>
            </a:br>
            <a:r>
              <a:rPr lang="de-DE" sz="1400" dirty="0"/>
              <a:t>Die Geldbörse sollte </a:t>
            </a:r>
            <a:r>
              <a:rPr lang="de-DE" sz="1400" b="0" i="0" dirty="0">
                <a:solidFill>
                  <a:srgbClr val="1A1A1A"/>
                </a:solidFill>
                <a:effectLst/>
              </a:rPr>
              <a:t>Klein, Handlich und intuitiv sein. Man sollte nicht lange suchen und alles sollte geordnet sein. Ich sollte damit zahlen können ohne die karte rauszuholen. Es wäre cool wenn ich die Geldbörse als Autoschlüssel und Hausschlüssel verwenden könnte, als </a:t>
            </a:r>
            <a:r>
              <a:rPr lang="de-DE" sz="1400" dirty="0">
                <a:solidFill>
                  <a:srgbClr val="1A1A1A"/>
                </a:solidFill>
              </a:rPr>
              <a:t>quasi </a:t>
            </a:r>
            <a:r>
              <a:rPr lang="de-DE" sz="1400" b="0" i="0" dirty="0">
                <a:solidFill>
                  <a:srgbClr val="1A1A1A"/>
                </a:solidFill>
                <a:effectLst/>
              </a:rPr>
              <a:t>universal einsetzbar wäre.</a:t>
            </a:r>
          </a:p>
          <a:p>
            <a:pPr marL="285750" indent="-285750">
              <a:spcAft>
                <a:spcPts val="600"/>
              </a:spcAft>
              <a:buFont typeface="Arial" panose="020B0604020202020204" pitchFamily="34" charset="0"/>
              <a:buChar char="•"/>
            </a:pPr>
            <a:r>
              <a:rPr lang="de-DE" sz="1400" i="1" dirty="0">
                <a:solidFill>
                  <a:srgbClr val="1A1A1A"/>
                </a:solidFill>
                <a:effectLst/>
              </a:rPr>
              <a:t>Welche zusätzlichen Funktionen hättest du gerne noch?</a:t>
            </a:r>
            <a:br>
              <a:rPr lang="de-DE" sz="1400" i="1" dirty="0"/>
            </a:br>
            <a:r>
              <a:rPr lang="de-DE" sz="1400" dirty="0"/>
              <a:t>Ein</a:t>
            </a:r>
            <a:r>
              <a:rPr lang="de-DE" sz="1400" i="1" dirty="0"/>
              <a:t> </a:t>
            </a:r>
            <a:r>
              <a:rPr lang="de-DE" sz="1400" dirty="0">
                <a:solidFill>
                  <a:srgbClr val="1A1A1A"/>
                </a:solidFill>
              </a:rPr>
              <a:t>k</a:t>
            </a:r>
            <a:r>
              <a:rPr lang="de-DE" sz="1400" b="0" i="0" dirty="0">
                <a:solidFill>
                  <a:srgbClr val="1A1A1A"/>
                </a:solidFill>
                <a:effectLst/>
              </a:rPr>
              <a:t>leingeldfach ohne das es stört</a:t>
            </a:r>
            <a:endParaRPr lang="de-DE" sz="1400" i="1" dirty="0"/>
          </a:p>
        </p:txBody>
      </p:sp>
      <p:pic>
        <p:nvPicPr>
          <p:cNvPr id="7" name="Grafik 6">
            <a:extLst>
              <a:ext uri="{FF2B5EF4-FFF2-40B4-BE49-F238E27FC236}">
                <a16:creationId xmlns:a16="http://schemas.microsoft.com/office/drawing/2014/main" id="{4D6B7501-B7DC-425C-BAD1-921B18BA5703}"/>
              </a:ext>
            </a:extLst>
          </p:cNvPr>
          <p:cNvPicPr>
            <a:picLocks noChangeAspect="1"/>
          </p:cNvPicPr>
          <p:nvPr/>
        </p:nvPicPr>
        <p:blipFill>
          <a:blip r:embed="rId3"/>
          <a:stretch>
            <a:fillRect/>
          </a:stretch>
        </p:blipFill>
        <p:spPr>
          <a:xfrm>
            <a:off x="8217704" y="302423"/>
            <a:ext cx="2867025" cy="6210300"/>
          </a:xfrm>
          <a:prstGeom prst="rect">
            <a:avLst/>
          </a:prstGeom>
        </p:spPr>
      </p:pic>
    </p:spTree>
    <p:extLst>
      <p:ext uri="{BB962C8B-B14F-4D97-AF65-F5344CB8AC3E}">
        <p14:creationId xmlns:p14="http://schemas.microsoft.com/office/powerpoint/2010/main" val="117256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97420233-8F63-4D82-BD96-F11C2206E0DA}"/>
              </a:ext>
            </a:extLst>
          </p:cNvPr>
          <p:cNvGrpSpPr/>
          <p:nvPr/>
        </p:nvGrpSpPr>
        <p:grpSpPr>
          <a:xfrm>
            <a:off x="0" y="0"/>
            <a:ext cx="12192000" cy="6858002"/>
            <a:chOff x="0" y="8107678"/>
            <a:chExt cx="12192000" cy="6858002"/>
          </a:xfrm>
        </p:grpSpPr>
        <p:pic>
          <p:nvPicPr>
            <p:cNvPr id="7" name="Grafik 6">
              <a:extLst>
                <a:ext uri="{FF2B5EF4-FFF2-40B4-BE49-F238E27FC236}">
                  <a16:creationId xmlns:a16="http://schemas.microsoft.com/office/drawing/2014/main" id="{C3B54479-B70A-4220-A3C1-4E15E4728D3D}"/>
                </a:ext>
              </a:extLst>
            </p:cNvPr>
            <p:cNvPicPr>
              <a:picLocks noChangeAspect="1"/>
            </p:cNvPicPr>
            <p:nvPr/>
          </p:nvPicPr>
          <p:blipFill rotWithShape="1">
            <a:blip r:embed="rId2">
              <a:extLst>
                <a:ext uri="{28A0092B-C50C-407E-A947-70E740481C1C}">
                  <a14:useLocalDpi xmlns:a14="http://schemas.microsoft.com/office/drawing/2010/main" val="0"/>
                </a:ext>
              </a:extLst>
            </a:blip>
            <a:srcRect b="1573"/>
            <a:stretch/>
          </p:blipFill>
          <p:spPr>
            <a:xfrm>
              <a:off x="0" y="8107679"/>
              <a:ext cx="12192000" cy="6858001"/>
            </a:xfrm>
            <a:prstGeom prst="rect">
              <a:avLst/>
            </a:prstGeom>
          </p:spPr>
        </p:pic>
        <p:sp>
          <p:nvSpPr>
            <p:cNvPr id="8" name="Rechteck 7">
              <a:extLst>
                <a:ext uri="{FF2B5EF4-FFF2-40B4-BE49-F238E27FC236}">
                  <a16:creationId xmlns:a16="http://schemas.microsoft.com/office/drawing/2014/main" id="{20000087-55D8-45A7-B1B7-821E2BE5323A}"/>
                </a:ext>
              </a:extLst>
            </p:cNvPr>
            <p:cNvSpPr/>
            <p:nvPr/>
          </p:nvSpPr>
          <p:spPr>
            <a:xfrm>
              <a:off x="0" y="8107678"/>
              <a:ext cx="12192000" cy="685800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 name="Textfeld 3">
            <a:extLst>
              <a:ext uri="{FF2B5EF4-FFF2-40B4-BE49-F238E27FC236}">
                <a16:creationId xmlns:a16="http://schemas.microsoft.com/office/drawing/2014/main" id="{28A1E82C-EE8A-480E-BD90-4D2852ED46DD}"/>
              </a:ext>
            </a:extLst>
          </p:cNvPr>
          <p:cNvSpPr txBox="1"/>
          <p:nvPr/>
        </p:nvSpPr>
        <p:spPr>
          <a:xfrm>
            <a:off x="862936" y="1950179"/>
            <a:ext cx="7785764" cy="1754326"/>
          </a:xfrm>
          <a:prstGeom prst="rect">
            <a:avLst/>
          </a:prstGeom>
          <a:noFill/>
        </p:spPr>
        <p:txBody>
          <a:bodyPr wrap="square" rtlCol="0">
            <a:spAutoFit/>
          </a:bodyPr>
          <a:lstStyle/>
          <a:p>
            <a:r>
              <a:rPr lang="de-DE" b="0" i="1" dirty="0">
                <a:solidFill>
                  <a:srgbClr val="202020"/>
                </a:solidFill>
                <a:effectLst/>
              </a:rPr>
              <a:t>"Ich, als Nutzer, möchte eine Geldbörse </a:t>
            </a:r>
            <a:br>
              <a:rPr lang="de-DE" b="0" i="0" dirty="0">
                <a:solidFill>
                  <a:srgbClr val="202020"/>
                </a:solidFill>
                <a:effectLst/>
              </a:rPr>
            </a:br>
            <a:r>
              <a:rPr lang="de-DE" b="0" i="0" dirty="0">
                <a:solidFill>
                  <a:srgbClr val="202020"/>
                </a:solidFill>
                <a:effectLst/>
              </a:rPr>
              <a:t>die Handlich ist,</a:t>
            </a:r>
            <a:br>
              <a:rPr lang="de-DE" b="0" i="0" dirty="0">
                <a:solidFill>
                  <a:srgbClr val="202020"/>
                </a:solidFill>
                <a:effectLst/>
              </a:rPr>
            </a:br>
            <a:r>
              <a:rPr lang="de-DE" b="0" i="0" dirty="0">
                <a:solidFill>
                  <a:srgbClr val="202020"/>
                </a:solidFill>
                <a:effectLst/>
              </a:rPr>
              <a:t>mit der ich ohne meine Karte herauszunehmen zu müssen bezahlen kann</a:t>
            </a:r>
            <a:br>
              <a:rPr lang="de-DE" b="0" i="0" dirty="0">
                <a:solidFill>
                  <a:srgbClr val="202020"/>
                </a:solidFill>
                <a:effectLst/>
              </a:rPr>
            </a:br>
            <a:r>
              <a:rPr lang="de-DE" b="0" i="0" dirty="0">
                <a:solidFill>
                  <a:srgbClr val="202020"/>
                </a:solidFill>
                <a:effectLst/>
              </a:rPr>
              <a:t>und durch zusätzliche Funktionen wie Schlüssel universell einsetzbar ist</a:t>
            </a:r>
            <a:br>
              <a:rPr lang="de-DE" b="0" i="0" dirty="0">
                <a:solidFill>
                  <a:srgbClr val="202020"/>
                </a:solidFill>
                <a:effectLst/>
              </a:rPr>
            </a:br>
            <a:r>
              <a:rPr lang="de-DE" b="0" i="1" dirty="0">
                <a:solidFill>
                  <a:srgbClr val="202020"/>
                </a:solidFill>
                <a:effectLst/>
              </a:rPr>
              <a:t>damit </a:t>
            </a:r>
            <a:br>
              <a:rPr lang="de-DE" b="0" i="0" dirty="0">
                <a:solidFill>
                  <a:srgbClr val="202020"/>
                </a:solidFill>
                <a:effectLst/>
              </a:rPr>
            </a:br>
            <a:r>
              <a:rPr lang="de-DE" b="0" i="0" dirty="0">
                <a:solidFill>
                  <a:srgbClr val="202020"/>
                </a:solidFill>
                <a:effectLst/>
              </a:rPr>
              <a:t>diese nicht stört und ich den Zahlungsvorgang schnell abschließen kann“</a:t>
            </a:r>
          </a:p>
        </p:txBody>
      </p:sp>
      <p:sp>
        <p:nvSpPr>
          <p:cNvPr id="5" name="Textfeld 4">
            <a:extLst>
              <a:ext uri="{FF2B5EF4-FFF2-40B4-BE49-F238E27FC236}">
                <a16:creationId xmlns:a16="http://schemas.microsoft.com/office/drawing/2014/main" id="{28F60E90-A7E7-46F4-8D94-A7C0BB91296E}"/>
              </a:ext>
            </a:extLst>
          </p:cNvPr>
          <p:cNvSpPr txBox="1"/>
          <p:nvPr/>
        </p:nvSpPr>
        <p:spPr>
          <a:xfrm>
            <a:off x="596236" y="302423"/>
            <a:ext cx="6763193" cy="830997"/>
          </a:xfrm>
          <a:prstGeom prst="rect">
            <a:avLst/>
          </a:prstGeom>
          <a:noFill/>
        </p:spPr>
        <p:txBody>
          <a:bodyPr wrap="square" rtlCol="0">
            <a:spAutoFit/>
          </a:bodyPr>
          <a:lstStyle/>
          <a:p>
            <a:r>
              <a:rPr lang="de-DE" sz="4800" dirty="0"/>
              <a:t>#2 Point </a:t>
            </a:r>
            <a:r>
              <a:rPr lang="de-DE" sz="4800" dirty="0" err="1"/>
              <a:t>of</a:t>
            </a:r>
            <a:r>
              <a:rPr lang="de-DE" sz="4800" dirty="0"/>
              <a:t> View</a:t>
            </a:r>
          </a:p>
        </p:txBody>
      </p:sp>
    </p:spTree>
    <p:extLst>
      <p:ext uri="{BB962C8B-B14F-4D97-AF65-F5344CB8AC3E}">
        <p14:creationId xmlns:p14="http://schemas.microsoft.com/office/powerpoint/2010/main" val="480942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D6EB122D-4146-4385-9D7B-4B3EF613C360}"/>
              </a:ext>
            </a:extLst>
          </p:cNvPr>
          <p:cNvGrpSpPr/>
          <p:nvPr/>
        </p:nvGrpSpPr>
        <p:grpSpPr>
          <a:xfrm>
            <a:off x="0" y="0"/>
            <a:ext cx="12192000" cy="6858002"/>
            <a:chOff x="0" y="8107678"/>
            <a:chExt cx="12192000" cy="6858002"/>
          </a:xfrm>
        </p:grpSpPr>
        <p:pic>
          <p:nvPicPr>
            <p:cNvPr id="12" name="Grafik 11">
              <a:extLst>
                <a:ext uri="{FF2B5EF4-FFF2-40B4-BE49-F238E27FC236}">
                  <a16:creationId xmlns:a16="http://schemas.microsoft.com/office/drawing/2014/main" id="{0E528815-DDD6-4FAC-BDAA-28058176DD68}"/>
                </a:ext>
              </a:extLst>
            </p:cNvPr>
            <p:cNvPicPr>
              <a:picLocks noChangeAspect="1"/>
            </p:cNvPicPr>
            <p:nvPr/>
          </p:nvPicPr>
          <p:blipFill rotWithShape="1">
            <a:blip r:embed="rId2">
              <a:extLst>
                <a:ext uri="{28A0092B-C50C-407E-A947-70E740481C1C}">
                  <a14:useLocalDpi xmlns:a14="http://schemas.microsoft.com/office/drawing/2010/main" val="0"/>
                </a:ext>
              </a:extLst>
            </a:blip>
            <a:srcRect b="1573"/>
            <a:stretch/>
          </p:blipFill>
          <p:spPr>
            <a:xfrm>
              <a:off x="0" y="8107679"/>
              <a:ext cx="12192000" cy="6858001"/>
            </a:xfrm>
            <a:prstGeom prst="rect">
              <a:avLst/>
            </a:prstGeom>
          </p:spPr>
        </p:pic>
        <p:sp>
          <p:nvSpPr>
            <p:cNvPr id="13" name="Rechteck 12">
              <a:extLst>
                <a:ext uri="{FF2B5EF4-FFF2-40B4-BE49-F238E27FC236}">
                  <a16:creationId xmlns:a16="http://schemas.microsoft.com/office/drawing/2014/main" id="{517EFF99-785F-48B0-ABEC-EFE191F5CA04}"/>
                </a:ext>
              </a:extLst>
            </p:cNvPr>
            <p:cNvSpPr/>
            <p:nvPr/>
          </p:nvSpPr>
          <p:spPr>
            <a:xfrm>
              <a:off x="0" y="8107678"/>
              <a:ext cx="12192000" cy="685800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 name="Textfeld 4">
            <a:extLst>
              <a:ext uri="{FF2B5EF4-FFF2-40B4-BE49-F238E27FC236}">
                <a16:creationId xmlns:a16="http://schemas.microsoft.com/office/drawing/2014/main" id="{28F60E90-A7E7-46F4-8D94-A7C0BB91296E}"/>
              </a:ext>
            </a:extLst>
          </p:cNvPr>
          <p:cNvSpPr txBox="1"/>
          <p:nvPr/>
        </p:nvSpPr>
        <p:spPr>
          <a:xfrm>
            <a:off x="596236" y="302423"/>
            <a:ext cx="7590624" cy="830997"/>
          </a:xfrm>
          <a:prstGeom prst="rect">
            <a:avLst/>
          </a:prstGeom>
          <a:noFill/>
        </p:spPr>
        <p:txBody>
          <a:bodyPr wrap="square" rtlCol="0">
            <a:spAutoFit/>
          </a:bodyPr>
          <a:lstStyle/>
          <a:p>
            <a:r>
              <a:rPr lang="de-DE" sz="4800" dirty="0"/>
              <a:t>#3 </a:t>
            </a:r>
            <a:r>
              <a:rPr lang="de-DE" sz="4800" dirty="0" err="1"/>
              <a:t>Ideating</a:t>
            </a:r>
            <a:r>
              <a:rPr lang="de-DE" sz="4800" dirty="0"/>
              <a:t> &amp; </a:t>
            </a:r>
            <a:r>
              <a:rPr lang="de-DE" sz="4800" dirty="0" err="1"/>
              <a:t>Prototyping</a:t>
            </a:r>
            <a:endParaRPr lang="de-DE" sz="4800" dirty="0"/>
          </a:p>
        </p:txBody>
      </p:sp>
      <p:graphicFrame>
        <p:nvGraphicFramePr>
          <p:cNvPr id="2" name="Objekt 1">
            <a:extLst>
              <a:ext uri="{FF2B5EF4-FFF2-40B4-BE49-F238E27FC236}">
                <a16:creationId xmlns:a16="http://schemas.microsoft.com/office/drawing/2014/main" id="{5D4ED5FE-2C9C-4F95-83A6-BF089F2C8AFA}"/>
              </a:ext>
            </a:extLst>
          </p:cNvPr>
          <p:cNvGraphicFramePr>
            <a:graphicFrameLocks noChangeAspect="1"/>
          </p:cNvGraphicFramePr>
          <p:nvPr>
            <p:extLst>
              <p:ext uri="{D42A27DB-BD31-4B8C-83A1-F6EECF244321}">
                <p14:modId xmlns:p14="http://schemas.microsoft.com/office/powerpoint/2010/main" val="766926740"/>
              </p:ext>
            </p:extLst>
          </p:nvPr>
        </p:nvGraphicFramePr>
        <p:xfrm>
          <a:off x="596236" y="1362710"/>
          <a:ext cx="3056635" cy="4748891"/>
        </p:xfrm>
        <a:graphic>
          <a:graphicData uri="http://schemas.openxmlformats.org/presentationml/2006/ole">
            <mc:AlternateContent xmlns:mc="http://schemas.openxmlformats.org/markup-compatibility/2006">
              <mc:Choice xmlns:v="urn:schemas-microsoft-com:vml" Requires="v">
                <p:oleObj name="Acrobat Document" r:id="rId3" imgW="4129686" imgH="6415694" progId="Acrobat.Document.DC">
                  <p:embed/>
                </p:oleObj>
              </mc:Choice>
              <mc:Fallback>
                <p:oleObj name="Acrobat Document" r:id="rId3" imgW="4129686" imgH="6415694" progId="Acrobat.Document.DC">
                  <p:embed/>
                  <p:pic>
                    <p:nvPicPr>
                      <p:cNvPr id="0" name=""/>
                      <p:cNvPicPr/>
                      <p:nvPr/>
                    </p:nvPicPr>
                    <p:blipFill>
                      <a:blip r:embed="rId4"/>
                      <a:stretch>
                        <a:fillRect/>
                      </a:stretch>
                    </p:blipFill>
                    <p:spPr>
                      <a:xfrm>
                        <a:off x="596236" y="1362710"/>
                        <a:ext cx="3056635" cy="4748891"/>
                      </a:xfrm>
                      <a:prstGeom prst="rect">
                        <a:avLst/>
                      </a:prstGeom>
                      <a:ln w="12700">
                        <a:solidFill>
                          <a:schemeClr val="bg1">
                            <a:lumMod val="50000"/>
                          </a:schemeClr>
                        </a:solidFill>
                      </a:ln>
                    </p:spPr>
                  </p:pic>
                </p:oleObj>
              </mc:Fallback>
            </mc:AlternateContent>
          </a:graphicData>
        </a:graphic>
      </p:graphicFrame>
      <p:sp>
        <p:nvSpPr>
          <p:cNvPr id="6" name="Textfeld 5">
            <a:extLst>
              <a:ext uri="{FF2B5EF4-FFF2-40B4-BE49-F238E27FC236}">
                <a16:creationId xmlns:a16="http://schemas.microsoft.com/office/drawing/2014/main" id="{A9181220-CA26-4379-ADEE-3B88A05E3DAD}"/>
              </a:ext>
            </a:extLst>
          </p:cNvPr>
          <p:cNvSpPr txBox="1"/>
          <p:nvPr/>
        </p:nvSpPr>
        <p:spPr>
          <a:xfrm>
            <a:off x="596236" y="6186245"/>
            <a:ext cx="3276248" cy="369332"/>
          </a:xfrm>
          <a:prstGeom prst="rect">
            <a:avLst/>
          </a:prstGeom>
          <a:noFill/>
        </p:spPr>
        <p:txBody>
          <a:bodyPr wrap="square" rtlCol="0">
            <a:spAutoFit/>
          </a:bodyPr>
          <a:lstStyle/>
          <a:p>
            <a:r>
              <a:rPr lang="de-DE" b="0" i="1" dirty="0">
                <a:solidFill>
                  <a:srgbClr val="202020"/>
                </a:solidFill>
                <a:effectLst/>
              </a:rPr>
              <a:t>Crazy</a:t>
            </a:r>
            <a:r>
              <a:rPr lang="de-DE" b="0" i="1" dirty="0">
                <a:solidFill>
                  <a:srgbClr val="202020"/>
                </a:solidFill>
                <a:effectLst/>
                <a:latin typeface="Roboto"/>
              </a:rPr>
              <a:t> 8</a:t>
            </a:r>
            <a:endParaRPr lang="de-DE" b="0" i="0" dirty="0">
              <a:solidFill>
                <a:srgbClr val="202020"/>
              </a:solidFill>
              <a:effectLst/>
              <a:latin typeface="Roboto"/>
            </a:endParaRPr>
          </a:p>
        </p:txBody>
      </p:sp>
      <p:pic>
        <p:nvPicPr>
          <p:cNvPr id="9" name="Grafik 8">
            <a:extLst>
              <a:ext uri="{FF2B5EF4-FFF2-40B4-BE49-F238E27FC236}">
                <a16:creationId xmlns:a16="http://schemas.microsoft.com/office/drawing/2014/main" id="{30CE6FB7-368F-4EA1-B3B6-7CDE313A1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5501" y="1362710"/>
            <a:ext cx="3701359" cy="4748891"/>
          </a:xfrm>
          <a:prstGeom prst="rect">
            <a:avLst/>
          </a:prstGeom>
        </p:spPr>
      </p:pic>
      <p:sp>
        <p:nvSpPr>
          <p:cNvPr id="10" name="Textfeld 9">
            <a:extLst>
              <a:ext uri="{FF2B5EF4-FFF2-40B4-BE49-F238E27FC236}">
                <a16:creationId xmlns:a16="http://schemas.microsoft.com/office/drawing/2014/main" id="{0CD577C0-89DD-4542-8E63-57BA518DE69D}"/>
              </a:ext>
            </a:extLst>
          </p:cNvPr>
          <p:cNvSpPr txBox="1"/>
          <p:nvPr/>
        </p:nvSpPr>
        <p:spPr>
          <a:xfrm>
            <a:off x="4485501" y="6186245"/>
            <a:ext cx="3276248" cy="369332"/>
          </a:xfrm>
          <a:prstGeom prst="rect">
            <a:avLst/>
          </a:prstGeom>
          <a:noFill/>
        </p:spPr>
        <p:txBody>
          <a:bodyPr wrap="square" rtlCol="0">
            <a:spAutoFit/>
          </a:bodyPr>
          <a:lstStyle/>
          <a:p>
            <a:r>
              <a:rPr lang="de-DE" b="0" i="1" dirty="0">
                <a:solidFill>
                  <a:srgbClr val="202020"/>
                </a:solidFill>
                <a:effectLst/>
              </a:rPr>
              <a:t>Prototyp „Wallet 3000“</a:t>
            </a:r>
          </a:p>
        </p:txBody>
      </p:sp>
      <p:sp>
        <p:nvSpPr>
          <p:cNvPr id="11" name="Textfeld 10">
            <a:extLst>
              <a:ext uri="{FF2B5EF4-FFF2-40B4-BE49-F238E27FC236}">
                <a16:creationId xmlns:a16="http://schemas.microsoft.com/office/drawing/2014/main" id="{AE720236-1FF0-412A-8E56-AAC98E2E2B40}"/>
              </a:ext>
            </a:extLst>
          </p:cNvPr>
          <p:cNvSpPr txBox="1"/>
          <p:nvPr/>
        </p:nvSpPr>
        <p:spPr>
          <a:xfrm>
            <a:off x="8319515" y="1383016"/>
            <a:ext cx="3509811" cy="1384995"/>
          </a:xfrm>
          <a:prstGeom prst="rect">
            <a:avLst/>
          </a:prstGeom>
          <a:noFill/>
        </p:spPr>
        <p:txBody>
          <a:bodyPr wrap="square" rtlCol="0">
            <a:spAutoFit/>
          </a:bodyPr>
          <a:lstStyle/>
          <a:p>
            <a:r>
              <a:rPr lang="de-DE" sz="1400" b="1" dirty="0">
                <a:solidFill>
                  <a:srgbClr val="202020"/>
                </a:solidFill>
              </a:rPr>
              <a:t>Features:</a:t>
            </a:r>
          </a:p>
          <a:p>
            <a:pPr marL="171450" indent="-171450">
              <a:buFont typeface="Arial" panose="020B0604020202020204" pitchFamily="34" charset="0"/>
              <a:buChar char="•"/>
            </a:pPr>
            <a:r>
              <a:rPr lang="de-DE" sz="1400" b="0" i="0" dirty="0">
                <a:solidFill>
                  <a:srgbClr val="202020"/>
                </a:solidFill>
                <a:effectLst/>
              </a:rPr>
              <a:t>Kartenzahlung o</a:t>
            </a:r>
            <a:r>
              <a:rPr lang="de-DE" sz="1400" dirty="0">
                <a:solidFill>
                  <a:srgbClr val="202020"/>
                </a:solidFill>
              </a:rPr>
              <a:t>hne Karte rauszuholen</a:t>
            </a:r>
          </a:p>
          <a:p>
            <a:pPr marL="171450" indent="-171450">
              <a:buFont typeface="Arial" panose="020B0604020202020204" pitchFamily="34" charset="0"/>
              <a:buChar char="•"/>
            </a:pPr>
            <a:r>
              <a:rPr lang="de-DE" sz="1400" dirty="0">
                <a:solidFill>
                  <a:srgbClr val="202020"/>
                </a:solidFill>
              </a:rPr>
              <a:t>2 Fingerabdrucksensoren programmierbar für z.B. Schlüssel</a:t>
            </a:r>
          </a:p>
          <a:p>
            <a:pPr marL="171450" indent="-171450">
              <a:buFont typeface="Arial" panose="020B0604020202020204" pitchFamily="34" charset="0"/>
              <a:buChar char="•"/>
            </a:pPr>
            <a:r>
              <a:rPr lang="de-DE" sz="1400" dirty="0">
                <a:solidFill>
                  <a:srgbClr val="202020"/>
                </a:solidFill>
              </a:rPr>
              <a:t>Bargeld verschwindet „magisch“ in Bargeldfach</a:t>
            </a:r>
          </a:p>
        </p:txBody>
      </p:sp>
    </p:spTree>
    <p:extLst>
      <p:ext uri="{BB962C8B-B14F-4D97-AF65-F5344CB8AC3E}">
        <p14:creationId xmlns:p14="http://schemas.microsoft.com/office/powerpoint/2010/main" val="106878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4F9416A1-D41E-4ACE-8F54-42D1DFF952D7}"/>
              </a:ext>
            </a:extLst>
          </p:cNvPr>
          <p:cNvGrpSpPr/>
          <p:nvPr/>
        </p:nvGrpSpPr>
        <p:grpSpPr>
          <a:xfrm>
            <a:off x="0" y="0"/>
            <a:ext cx="12192000" cy="6858002"/>
            <a:chOff x="0" y="8107678"/>
            <a:chExt cx="12192000" cy="6858002"/>
          </a:xfrm>
        </p:grpSpPr>
        <p:pic>
          <p:nvPicPr>
            <p:cNvPr id="6" name="Grafik 5">
              <a:extLst>
                <a:ext uri="{FF2B5EF4-FFF2-40B4-BE49-F238E27FC236}">
                  <a16:creationId xmlns:a16="http://schemas.microsoft.com/office/drawing/2014/main" id="{F35D6FE4-ECA1-438A-87FB-772C4631414E}"/>
                </a:ext>
              </a:extLst>
            </p:cNvPr>
            <p:cNvPicPr>
              <a:picLocks noChangeAspect="1"/>
            </p:cNvPicPr>
            <p:nvPr/>
          </p:nvPicPr>
          <p:blipFill rotWithShape="1">
            <a:blip r:embed="rId2">
              <a:extLst>
                <a:ext uri="{28A0092B-C50C-407E-A947-70E740481C1C}">
                  <a14:useLocalDpi xmlns:a14="http://schemas.microsoft.com/office/drawing/2010/main" val="0"/>
                </a:ext>
              </a:extLst>
            </a:blip>
            <a:srcRect b="1573"/>
            <a:stretch/>
          </p:blipFill>
          <p:spPr>
            <a:xfrm>
              <a:off x="0" y="8107679"/>
              <a:ext cx="12192000" cy="6858001"/>
            </a:xfrm>
            <a:prstGeom prst="rect">
              <a:avLst/>
            </a:prstGeom>
          </p:spPr>
        </p:pic>
        <p:sp>
          <p:nvSpPr>
            <p:cNvPr id="7" name="Rechteck 6">
              <a:extLst>
                <a:ext uri="{FF2B5EF4-FFF2-40B4-BE49-F238E27FC236}">
                  <a16:creationId xmlns:a16="http://schemas.microsoft.com/office/drawing/2014/main" id="{104C38FF-54A4-479E-ABC6-393E94A83509}"/>
                </a:ext>
              </a:extLst>
            </p:cNvPr>
            <p:cNvSpPr/>
            <p:nvPr/>
          </p:nvSpPr>
          <p:spPr>
            <a:xfrm>
              <a:off x="0" y="8107678"/>
              <a:ext cx="12192000" cy="685800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 name="Textfeld 4">
            <a:extLst>
              <a:ext uri="{FF2B5EF4-FFF2-40B4-BE49-F238E27FC236}">
                <a16:creationId xmlns:a16="http://schemas.microsoft.com/office/drawing/2014/main" id="{28F60E90-A7E7-46F4-8D94-A7C0BB91296E}"/>
              </a:ext>
            </a:extLst>
          </p:cNvPr>
          <p:cNvSpPr txBox="1"/>
          <p:nvPr/>
        </p:nvSpPr>
        <p:spPr>
          <a:xfrm>
            <a:off x="596236" y="302423"/>
            <a:ext cx="6763193" cy="830997"/>
          </a:xfrm>
          <a:prstGeom prst="rect">
            <a:avLst/>
          </a:prstGeom>
          <a:noFill/>
        </p:spPr>
        <p:txBody>
          <a:bodyPr wrap="square" rtlCol="0">
            <a:spAutoFit/>
          </a:bodyPr>
          <a:lstStyle/>
          <a:p>
            <a:r>
              <a:rPr lang="de-DE" sz="4800" dirty="0"/>
              <a:t>#4 Feedback</a:t>
            </a:r>
          </a:p>
        </p:txBody>
      </p:sp>
      <p:sp>
        <p:nvSpPr>
          <p:cNvPr id="3" name="Textfeld 2">
            <a:extLst>
              <a:ext uri="{FF2B5EF4-FFF2-40B4-BE49-F238E27FC236}">
                <a16:creationId xmlns:a16="http://schemas.microsoft.com/office/drawing/2014/main" id="{9BBD3363-A30B-43C1-AB00-3DE35C4B292D}"/>
              </a:ext>
            </a:extLst>
          </p:cNvPr>
          <p:cNvSpPr txBox="1"/>
          <p:nvPr/>
        </p:nvSpPr>
        <p:spPr>
          <a:xfrm>
            <a:off x="596236" y="2093054"/>
            <a:ext cx="6763193" cy="363176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de-DE" sz="1400" b="0" i="1" dirty="0">
                <a:solidFill>
                  <a:srgbClr val="1A1A1A"/>
                </a:solidFill>
                <a:effectLst/>
              </a:rPr>
              <a:t>Wie sind deine Eindrücke von dem Entwurf?</a:t>
            </a:r>
            <a:br>
              <a:rPr lang="de-DE" sz="1400" dirty="0">
                <a:solidFill>
                  <a:srgbClr val="1A1A1A"/>
                </a:solidFill>
              </a:rPr>
            </a:br>
            <a:r>
              <a:rPr lang="de-DE" sz="1400" dirty="0">
                <a:solidFill>
                  <a:srgbClr val="1A1A1A"/>
                </a:solidFill>
              </a:rPr>
              <a:t>Coole Idee und gut umgesetzt. </a:t>
            </a:r>
            <a:r>
              <a:rPr lang="de-DE" sz="1400" b="0" i="0" dirty="0">
                <a:solidFill>
                  <a:srgbClr val="1A1A1A"/>
                </a:solidFill>
                <a:effectLst/>
              </a:rPr>
              <a:t>Fingerabdrucksensor ist eine tolle Funktion und das Bargeld verschwindet gut.</a:t>
            </a:r>
          </a:p>
          <a:p>
            <a:pPr marL="285750" indent="-285750">
              <a:spcAft>
                <a:spcPts val="600"/>
              </a:spcAft>
              <a:buFont typeface="Arial" panose="020B0604020202020204" pitchFamily="34" charset="0"/>
              <a:buChar char="•"/>
            </a:pPr>
            <a:r>
              <a:rPr lang="de-DE" sz="1400" i="1" dirty="0">
                <a:solidFill>
                  <a:srgbClr val="1A1A1A"/>
                </a:solidFill>
              </a:rPr>
              <a:t>Was hältst du von der Funktion das Bargeld im Geldbeutel verschwinden zu lassen?</a:t>
            </a:r>
            <a:br>
              <a:rPr lang="de-DE" sz="1400" dirty="0">
                <a:solidFill>
                  <a:srgbClr val="1A1A1A"/>
                </a:solidFill>
              </a:rPr>
            </a:br>
            <a:r>
              <a:rPr lang="de-DE" sz="1400" dirty="0">
                <a:solidFill>
                  <a:srgbClr val="1A1A1A"/>
                </a:solidFill>
              </a:rPr>
              <a:t>Wie bekomme ich das Bargeld wieder raus? Das Bargeld sollte automatisch wieder rausfallen.</a:t>
            </a:r>
            <a:endParaRPr lang="de-DE" sz="1400" b="0" i="0" dirty="0">
              <a:solidFill>
                <a:srgbClr val="1A1A1A"/>
              </a:solidFill>
              <a:effectLst/>
            </a:endParaRPr>
          </a:p>
          <a:p>
            <a:pPr marL="285750" indent="-285750">
              <a:spcAft>
                <a:spcPts val="600"/>
              </a:spcAft>
              <a:buFont typeface="Arial" panose="020B0604020202020204" pitchFamily="34" charset="0"/>
              <a:buChar char="•"/>
            </a:pPr>
            <a:r>
              <a:rPr lang="de-DE" sz="1400" b="0" i="1" dirty="0">
                <a:solidFill>
                  <a:srgbClr val="1A1A1A"/>
                </a:solidFill>
                <a:effectLst/>
              </a:rPr>
              <a:t>Wie zufrieden bist du dem sortieren der Karten bei dem Entwurf?</a:t>
            </a:r>
            <a:br>
              <a:rPr lang="de-DE" sz="1400" b="0" i="0" dirty="0">
                <a:solidFill>
                  <a:srgbClr val="1A1A1A"/>
                </a:solidFill>
                <a:effectLst/>
              </a:rPr>
            </a:br>
            <a:r>
              <a:rPr lang="de-DE" sz="1400" b="0" i="0" dirty="0">
                <a:solidFill>
                  <a:srgbClr val="1A1A1A"/>
                </a:solidFill>
                <a:effectLst/>
              </a:rPr>
              <a:t>Kartenschacht ist bisschen umständlich</a:t>
            </a:r>
            <a:r>
              <a:rPr lang="de-DE" sz="1400" dirty="0">
                <a:solidFill>
                  <a:srgbClr val="1A1A1A"/>
                </a:solidFill>
              </a:rPr>
              <a:t>. B</a:t>
            </a:r>
            <a:r>
              <a:rPr lang="de-DE" sz="1400" b="0" i="0" dirty="0">
                <a:solidFill>
                  <a:srgbClr val="1A1A1A"/>
                </a:solidFill>
                <a:effectLst/>
              </a:rPr>
              <a:t>esser wäre ein Kartenschacht für alle Karten, bei dem man die Karte einfach rausziehen kann.</a:t>
            </a:r>
            <a:endParaRPr lang="de-DE" sz="1400" dirty="0">
              <a:solidFill>
                <a:srgbClr val="1A1A1A"/>
              </a:solidFill>
            </a:endParaRPr>
          </a:p>
          <a:p>
            <a:pPr marL="285750" indent="-285750">
              <a:spcAft>
                <a:spcPts val="600"/>
              </a:spcAft>
              <a:buFont typeface="Arial" panose="020B0604020202020204" pitchFamily="34" charset="0"/>
              <a:buChar char="•"/>
            </a:pPr>
            <a:r>
              <a:rPr lang="de-DE" sz="1400" i="1" dirty="0">
                <a:solidFill>
                  <a:srgbClr val="1A1A1A"/>
                </a:solidFill>
              </a:rPr>
              <a:t>Vermisst du etwas am Entwurf? Ein Fach für Quittungen zum Beispiel?</a:t>
            </a:r>
            <a:br>
              <a:rPr lang="de-DE" sz="1400" i="1" dirty="0">
                <a:solidFill>
                  <a:srgbClr val="1A1A1A"/>
                </a:solidFill>
              </a:rPr>
            </a:br>
            <a:r>
              <a:rPr lang="de-DE" sz="1400" dirty="0">
                <a:solidFill>
                  <a:srgbClr val="1A1A1A"/>
                </a:solidFill>
              </a:rPr>
              <a:t>Ich brauche kein extra Fach für die Quittungen, die Klammer reicht aus.</a:t>
            </a:r>
            <a:endParaRPr lang="de-DE" sz="1400" i="1" dirty="0">
              <a:solidFill>
                <a:srgbClr val="1A1A1A"/>
              </a:solidFill>
            </a:endParaRPr>
          </a:p>
          <a:p>
            <a:pPr marL="285750" indent="-285750">
              <a:spcAft>
                <a:spcPts val="600"/>
              </a:spcAft>
              <a:buFont typeface="Arial" panose="020B0604020202020204" pitchFamily="34" charset="0"/>
              <a:buChar char="•"/>
            </a:pPr>
            <a:r>
              <a:rPr lang="de-DE" sz="1400" i="1" dirty="0">
                <a:solidFill>
                  <a:srgbClr val="1A1A1A"/>
                </a:solidFill>
              </a:rPr>
              <a:t>Welches Material würdest du dir dann beim Endprodukt wünschen?</a:t>
            </a:r>
            <a:br>
              <a:rPr lang="de-DE" sz="1400" i="1" dirty="0">
                <a:solidFill>
                  <a:srgbClr val="1A1A1A"/>
                </a:solidFill>
              </a:rPr>
            </a:br>
            <a:r>
              <a:rPr lang="de-DE" sz="1400" dirty="0">
                <a:solidFill>
                  <a:srgbClr val="1A1A1A"/>
                </a:solidFill>
              </a:rPr>
              <a:t>Am besten ein l</a:t>
            </a:r>
            <a:r>
              <a:rPr lang="de-DE" sz="1400" b="0" i="0" dirty="0">
                <a:solidFill>
                  <a:srgbClr val="1A1A1A"/>
                </a:solidFill>
                <a:effectLst/>
              </a:rPr>
              <a:t>eichtes Material das nicht kaputt gehen kann. Kein Leder, aber vielleicht Aluminium für den Rahmen</a:t>
            </a:r>
            <a:r>
              <a:rPr lang="de-DE" sz="1400" dirty="0">
                <a:solidFill>
                  <a:srgbClr val="1A1A1A"/>
                </a:solidFill>
              </a:rPr>
              <a:t> und ein</a:t>
            </a:r>
            <a:r>
              <a:rPr lang="de-DE" sz="1400" b="0" i="0" dirty="0">
                <a:solidFill>
                  <a:srgbClr val="1A1A1A"/>
                </a:solidFill>
                <a:effectLst/>
              </a:rPr>
              <a:t> Material was nicht schnell kaputt geht für den Innenteil.</a:t>
            </a:r>
            <a:endParaRPr lang="de-DE" sz="1400" dirty="0">
              <a:solidFill>
                <a:srgbClr val="1A1A1A"/>
              </a:solidFill>
            </a:endParaRPr>
          </a:p>
        </p:txBody>
      </p:sp>
    </p:spTree>
    <p:extLst>
      <p:ext uri="{BB962C8B-B14F-4D97-AF65-F5344CB8AC3E}">
        <p14:creationId xmlns:p14="http://schemas.microsoft.com/office/powerpoint/2010/main" val="440717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8E51307E-1423-4DD2-93C5-C3DEF2D85ABF}"/>
              </a:ext>
            </a:extLst>
          </p:cNvPr>
          <p:cNvGrpSpPr/>
          <p:nvPr/>
        </p:nvGrpSpPr>
        <p:grpSpPr>
          <a:xfrm>
            <a:off x="0" y="0"/>
            <a:ext cx="12192000" cy="6858002"/>
            <a:chOff x="0" y="8107678"/>
            <a:chExt cx="12192000" cy="6858002"/>
          </a:xfrm>
        </p:grpSpPr>
        <p:pic>
          <p:nvPicPr>
            <p:cNvPr id="7" name="Grafik 6">
              <a:extLst>
                <a:ext uri="{FF2B5EF4-FFF2-40B4-BE49-F238E27FC236}">
                  <a16:creationId xmlns:a16="http://schemas.microsoft.com/office/drawing/2014/main" id="{B2F39B16-EF97-4EC6-8E75-E49F71CF01EE}"/>
                </a:ext>
              </a:extLst>
            </p:cNvPr>
            <p:cNvPicPr>
              <a:picLocks noChangeAspect="1"/>
            </p:cNvPicPr>
            <p:nvPr/>
          </p:nvPicPr>
          <p:blipFill rotWithShape="1">
            <a:blip r:embed="rId2">
              <a:extLst>
                <a:ext uri="{28A0092B-C50C-407E-A947-70E740481C1C}">
                  <a14:useLocalDpi xmlns:a14="http://schemas.microsoft.com/office/drawing/2010/main" val="0"/>
                </a:ext>
              </a:extLst>
            </a:blip>
            <a:srcRect b="1573"/>
            <a:stretch/>
          </p:blipFill>
          <p:spPr>
            <a:xfrm>
              <a:off x="0" y="8107679"/>
              <a:ext cx="12192000" cy="6858001"/>
            </a:xfrm>
            <a:prstGeom prst="rect">
              <a:avLst/>
            </a:prstGeom>
          </p:spPr>
        </p:pic>
        <p:sp>
          <p:nvSpPr>
            <p:cNvPr id="8" name="Rechteck 7">
              <a:extLst>
                <a:ext uri="{FF2B5EF4-FFF2-40B4-BE49-F238E27FC236}">
                  <a16:creationId xmlns:a16="http://schemas.microsoft.com/office/drawing/2014/main" id="{4BC2FC56-CA17-422C-8D9E-965AF247E893}"/>
                </a:ext>
              </a:extLst>
            </p:cNvPr>
            <p:cNvSpPr/>
            <p:nvPr/>
          </p:nvSpPr>
          <p:spPr>
            <a:xfrm>
              <a:off x="0" y="8107678"/>
              <a:ext cx="12192000" cy="685800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 name="Textfeld 4">
            <a:extLst>
              <a:ext uri="{FF2B5EF4-FFF2-40B4-BE49-F238E27FC236}">
                <a16:creationId xmlns:a16="http://schemas.microsoft.com/office/drawing/2014/main" id="{28F60E90-A7E7-46F4-8D94-A7C0BB91296E}"/>
              </a:ext>
            </a:extLst>
          </p:cNvPr>
          <p:cNvSpPr txBox="1"/>
          <p:nvPr/>
        </p:nvSpPr>
        <p:spPr>
          <a:xfrm>
            <a:off x="596236" y="302423"/>
            <a:ext cx="6763193" cy="830997"/>
          </a:xfrm>
          <a:prstGeom prst="rect">
            <a:avLst/>
          </a:prstGeom>
          <a:noFill/>
        </p:spPr>
        <p:txBody>
          <a:bodyPr wrap="square" rtlCol="0">
            <a:spAutoFit/>
          </a:bodyPr>
          <a:lstStyle/>
          <a:p>
            <a:r>
              <a:rPr lang="de-DE" sz="4800" dirty="0"/>
              <a:t>#5 Prototype Iteration</a:t>
            </a:r>
          </a:p>
        </p:txBody>
      </p:sp>
      <p:pic>
        <p:nvPicPr>
          <p:cNvPr id="4" name="Grafik 3" descr="Ein Bild, das Text, Boden enthält.&#10;&#10;Automatisch generierte Beschreibung">
            <a:extLst>
              <a:ext uri="{FF2B5EF4-FFF2-40B4-BE49-F238E27FC236}">
                <a16:creationId xmlns:a16="http://schemas.microsoft.com/office/drawing/2014/main" id="{F291BB47-5456-4FD4-A0B8-FFDC1E832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925" y="1785938"/>
            <a:ext cx="5219700" cy="3479800"/>
          </a:xfrm>
          <a:prstGeom prst="rect">
            <a:avLst/>
          </a:prstGeom>
        </p:spPr>
      </p:pic>
      <p:pic>
        <p:nvPicPr>
          <p:cNvPr id="15" name="Grafik 14" descr="Ein Bild, das Text, drinnen, Boden, aus Holz enthält.&#10;&#10;Automatisch generierte Beschreibung">
            <a:extLst>
              <a:ext uri="{FF2B5EF4-FFF2-40B4-BE49-F238E27FC236}">
                <a16:creationId xmlns:a16="http://schemas.microsoft.com/office/drawing/2014/main" id="{216287C9-6D3F-41B0-B389-E7945956B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75" y="1785938"/>
            <a:ext cx="5219700" cy="3479800"/>
          </a:xfrm>
          <a:prstGeom prst="rect">
            <a:avLst/>
          </a:prstGeom>
        </p:spPr>
      </p:pic>
      <p:sp>
        <p:nvSpPr>
          <p:cNvPr id="9" name="Textfeld 8">
            <a:extLst>
              <a:ext uri="{FF2B5EF4-FFF2-40B4-BE49-F238E27FC236}">
                <a16:creationId xmlns:a16="http://schemas.microsoft.com/office/drawing/2014/main" id="{9BD69E25-0BA6-42E5-ADE2-0FBAF4F53CCA}"/>
              </a:ext>
            </a:extLst>
          </p:cNvPr>
          <p:cNvSpPr txBox="1"/>
          <p:nvPr/>
        </p:nvSpPr>
        <p:spPr>
          <a:xfrm>
            <a:off x="638175" y="5380550"/>
            <a:ext cx="5219700" cy="646331"/>
          </a:xfrm>
          <a:prstGeom prst="rect">
            <a:avLst/>
          </a:prstGeom>
          <a:noFill/>
        </p:spPr>
        <p:txBody>
          <a:bodyPr wrap="square" rtlCol="0">
            <a:spAutoFit/>
          </a:bodyPr>
          <a:lstStyle/>
          <a:p>
            <a:r>
              <a:rPr lang="de-DE" i="1" dirty="0">
                <a:solidFill>
                  <a:srgbClr val="202020"/>
                </a:solidFill>
                <a:latin typeface="Roboto"/>
              </a:rPr>
              <a:t>Weiterentwicklung des Prototyps „Wallet 3000“ aufgeklappt</a:t>
            </a:r>
            <a:endParaRPr lang="de-DE" b="0" i="0" dirty="0">
              <a:solidFill>
                <a:srgbClr val="202020"/>
              </a:solidFill>
              <a:effectLst/>
              <a:latin typeface="Roboto"/>
            </a:endParaRPr>
          </a:p>
        </p:txBody>
      </p:sp>
    </p:spTree>
    <p:extLst>
      <p:ext uri="{BB962C8B-B14F-4D97-AF65-F5344CB8AC3E}">
        <p14:creationId xmlns:p14="http://schemas.microsoft.com/office/powerpoint/2010/main" val="1553197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7585AF53-5160-47DA-88CC-3B63B62F0187}"/>
              </a:ext>
            </a:extLst>
          </p:cNvPr>
          <p:cNvGrpSpPr/>
          <p:nvPr/>
        </p:nvGrpSpPr>
        <p:grpSpPr>
          <a:xfrm>
            <a:off x="0" y="0"/>
            <a:ext cx="12192000" cy="6858002"/>
            <a:chOff x="0" y="8107678"/>
            <a:chExt cx="12192000" cy="6858002"/>
          </a:xfrm>
        </p:grpSpPr>
        <p:pic>
          <p:nvPicPr>
            <p:cNvPr id="7" name="Grafik 6">
              <a:extLst>
                <a:ext uri="{FF2B5EF4-FFF2-40B4-BE49-F238E27FC236}">
                  <a16:creationId xmlns:a16="http://schemas.microsoft.com/office/drawing/2014/main" id="{E40CD1DB-0CD6-487D-9380-A7A2F56D8020}"/>
                </a:ext>
              </a:extLst>
            </p:cNvPr>
            <p:cNvPicPr>
              <a:picLocks noChangeAspect="1"/>
            </p:cNvPicPr>
            <p:nvPr/>
          </p:nvPicPr>
          <p:blipFill rotWithShape="1">
            <a:blip r:embed="rId2">
              <a:extLst>
                <a:ext uri="{28A0092B-C50C-407E-A947-70E740481C1C}">
                  <a14:useLocalDpi xmlns:a14="http://schemas.microsoft.com/office/drawing/2010/main" val="0"/>
                </a:ext>
              </a:extLst>
            </a:blip>
            <a:srcRect b="1573"/>
            <a:stretch/>
          </p:blipFill>
          <p:spPr>
            <a:xfrm>
              <a:off x="0" y="8107679"/>
              <a:ext cx="12192000" cy="6858001"/>
            </a:xfrm>
            <a:prstGeom prst="rect">
              <a:avLst/>
            </a:prstGeom>
          </p:spPr>
        </p:pic>
        <p:sp>
          <p:nvSpPr>
            <p:cNvPr id="9" name="Rechteck 8">
              <a:extLst>
                <a:ext uri="{FF2B5EF4-FFF2-40B4-BE49-F238E27FC236}">
                  <a16:creationId xmlns:a16="http://schemas.microsoft.com/office/drawing/2014/main" id="{D7EB81F1-C649-48CD-A3A3-8D13F9C2EBE6}"/>
                </a:ext>
              </a:extLst>
            </p:cNvPr>
            <p:cNvSpPr/>
            <p:nvPr/>
          </p:nvSpPr>
          <p:spPr>
            <a:xfrm>
              <a:off x="0" y="8107678"/>
              <a:ext cx="12192000" cy="685800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 name="Textfeld 4">
            <a:extLst>
              <a:ext uri="{FF2B5EF4-FFF2-40B4-BE49-F238E27FC236}">
                <a16:creationId xmlns:a16="http://schemas.microsoft.com/office/drawing/2014/main" id="{28F60E90-A7E7-46F4-8D94-A7C0BB91296E}"/>
              </a:ext>
            </a:extLst>
          </p:cNvPr>
          <p:cNvSpPr txBox="1"/>
          <p:nvPr/>
        </p:nvSpPr>
        <p:spPr>
          <a:xfrm>
            <a:off x="596236" y="302423"/>
            <a:ext cx="6763193" cy="830997"/>
          </a:xfrm>
          <a:prstGeom prst="rect">
            <a:avLst/>
          </a:prstGeom>
          <a:noFill/>
        </p:spPr>
        <p:txBody>
          <a:bodyPr wrap="square" rtlCol="0">
            <a:spAutoFit/>
          </a:bodyPr>
          <a:lstStyle/>
          <a:p>
            <a:r>
              <a:rPr lang="de-DE" sz="4800" dirty="0"/>
              <a:t>#5 Prototype Iteration</a:t>
            </a:r>
          </a:p>
        </p:txBody>
      </p:sp>
      <p:pic>
        <p:nvPicPr>
          <p:cNvPr id="13" name="Grafik 12" descr="Ein Bild, das Boden, drinnen enthält.&#10;&#10;Automatisch generierte Beschreibung">
            <a:extLst>
              <a:ext uri="{FF2B5EF4-FFF2-40B4-BE49-F238E27FC236}">
                <a16:creationId xmlns:a16="http://schemas.microsoft.com/office/drawing/2014/main" id="{8C452B73-52BD-4C31-A134-1C91C214B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925" y="1785938"/>
            <a:ext cx="5219700" cy="3479800"/>
          </a:xfrm>
          <a:prstGeom prst="rect">
            <a:avLst/>
          </a:prstGeom>
        </p:spPr>
      </p:pic>
      <p:pic>
        <p:nvPicPr>
          <p:cNvPr id="8" name="Grafik 7" descr="Ein Bild, das Boden enthält.&#10;&#10;Automatisch generierte Beschreibung">
            <a:extLst>
              <a:ext uri="{FF2B5EF4-FFF2-40B4-BE49-F238E27FC236}">
                <a16:creationId xmlns:a16="http://schemas.microsoft.com/office/drawing/2014/main" id="{95700856-A51B-40CB-B224-1E055976C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75" y="1785938"/>
            <a:ext cx="5219700" cy="3479800"/>
          </a:xfrm>
          <a:prstGeom prst="rect">
            <a:avLst/>
          </a:prstGeom>
        </p:spPr>
      </p:pic>
      <p:sp>
        <p:nvSpPr>
          <p:cNvPr id="10" name="Textfeld 9">
            <a:extLst>
              <a:ext uri="{FF2B5EF4-FFF2-40B4-BE49-F238E27FC236}">
                <a16:creationId xmlns:a16="http://schemas.microsoft.com/office/drawing/2014/main" id="{D840FDBD-D003-4CE4-B304-8608C0E58D1F}"/>
              </a:ext>
            </a:extLst>
          </p:cNvPr>
          <p:cNvSpPr txBox="1"/>
          <p:nvPr/>
        </p:nvSpPr>
        <p:spPr>
          <a:xfrm>
            <a:off x="638175" y="5380550"/>
            <a:ext cx="5219700" cy="646331"/>
          </a:xfrm>
          <a:prstGeom prst="rect">
            <a:avLst/>
          </a:prstGeom>
          <a:noFill/>
        </p:spPr>
        <p:txBody>
          <a:bodyPr wrap="square" rtlCol="0">
            <a:spAutoFit/>
          </a:bodyPr>
          <a:lstStyle/>
          <a:p>
            <a:r>
              <a:rPr lang="de-DE" i="1" dirty="0">
                <a:solidFill>
                  <a:srgbClr val="202020"/>
                </a:solidFill>
                <a:latin typeface="Roboto"/>
              </a:rPr>
              <a:t>Weiterentwicklung des Prototyps „Wallet 3000“ zugeklappt</a:t>
            </a:r>
            <a:endParaRPr lang="de-DE" b="0" i="0" dirty="0">
              <a:solidFill>
                <a:srgbClr val="202020"/>
              </a:solidFill>
              <a:effectLst/>
              <a:latin typeface="Roboto"/>
            </a:endParaRPr>
          </a:p>
        </p:txBody>
      </p:sp>
    </p:spTree>
    <p:extLst>
      <p:ext uri="{BB962C8B-B14F-4D97-AF65-F5344CB8AC3E}">
        <p14:creationId xmlns:p14="http://schemas.microsoft.com/office/powerpoint/2010/main" val="41829936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445</Words>
  <Application>Microsoft Office PowerPoint</Application>
  <PresentationFormat>Breitbild</PresentationFormat>
  <Paragraphs>28</Paragraphs>
  <Slides>7</Slides>
  <Notes>0</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7</vt:i4>
      </vt:variant>
    </vt:vector>
  </HeadingPairs>
  <TitlesOfParts>
    <vt:vector size="13" baseType="lpstr">
      <vt:lpstr>Arial</vt:lpstr>
      <vt:lpstr>Calibri</vt:lpstr>
      <vt:lpstr>Calibri Light</vt:lpstr>
      <vt:lpstr>Roboto</vt:lpstr>
      <vt:lpstr>Office</vt:lpstr>
      <vt:lpstr>Acrobat Document</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Daniel Apfel</dc:creator>
  <cp:lastModifiedBy>Daniel Apfel</cp:lastModifiedBy>
  <cp:revision>31</cp:revision>
  <dcterms:created xsi:type="dcterms:W3CDTF">2021-03-29T09:00:45Z</dcterms:created>
  <dcterms:modified xsi:type="dcterms:W3CDTF">2021-04-06T07:18:33Z</dcterms:modified>
</cp:coreProperties>
</file>